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4" r:id="rId4"/>
    <p:sldId id="269" r:id="rId5"/>
    <p:sldId id="292" r:id="rId6"/>
    <p:sldId id="285" r:id="rId7"/>
    <p:sldId id="294" r:id="rId8"/>
    <p:sldId id="271" r:id="rId9"/>
    <p:sldId id="263" r:id="rId10"/>
    <p:sldId id="295" r:id="rId11"/>
    <p:sldId id="291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8C7"/>
    <a:srgbClr val="E5E0D2"/>
    <a:srgbClr val="C3C1C4"/>
    <a:srgbClr val="7C7C7A"/>
    <a:srgbClr val="EBEDEE"/>
    <a:srgbClr val="373430"/>
    <a:srgbClr val="5F5F5D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717" autoAdjust="0"/>
  </p:normalViewPr>
  <p:slideViewPr>
    <p:cSldViewPr snapToGrid="0" showGuides="1">
      <p:cViewPr>
        <p:scale>
          <a:sx n="75" d="100"/>
          <a:sy n="75" d="100"/>
        </p:scale>
        <p:origin x="128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BBBE1-28B1-44FF-B820-B5D06D3D4E16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CB525-A084-44EC-A0F5-487E02FC1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1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CB525-A084-44EC-A0F5-487E02FC13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3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8C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248053" y="995601"/>
            <a:ext cx="3517460" cy="3631746"/>
            <a:chOff x="1426477" y="1116739"/>
            <a:chExt cx="3517460" cy="36317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0C938C-F8B1-4FFF-8F74-6ED0A876B136}"/>
                </a:ext>
              </a:extLst>
            </p:cNvPr>
            <p:cNvSpPr txBox="1"/>
            <p:nvPr/>
          </p:nvSpPr>
          <p:spPr>
            <a:xfrm>
              <a:off x="1761507" y="365510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Adobe Fan Heiti Std B" panose="020B0700000000000000" pitchFamily="34" charset="-128"/>
                </a:rPr>
                <a:t>TEA HOUSE</a:t>
              </a:r>
              <a:endParaRPr lang="ko-KR" altLang="en-US" sz="4000" dirty="0">
                <a:latin typeface="Adobe Fan Heiti Std B" panose="020B0700000000000000" pitchFamily="34" charset="-128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77" y="1116739"/>
              <a:ext cx="3517460" cy="363174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69CF-8D6C-C30C-D2CE-9C53E53A7159}"/>
              </a:ext>
            </a:extLst>
          </p:cNvPr>
          <p:cNvCxnSpPr>
            <a:cxnSpLocks/>
          </p:cNvCxnSpPr>
          <p:nvPr/>
        </p:nvCxnSpPr>
        <p:spPr>
          <a:xfrm>
            <a:off x="2588482" y="4282028"/>
            <a:ext cx="7015036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DD2D3-8DA7-657F-E9E7-C3FF64F3D9EC}"/>
              </a:ext>
            </a:extLst>
          </p:cNvPr>
          <p:cNvSpPr txBox="1"/>
          <p:nvPr/>
        </p:nvSpPr>
        <p:spPr>
          <a:xfrm>
            <a:off x="2588482" y="4393902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K-Digital Training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EFEDD-E834-6CB7-CC26-EFACE0529B26}"/>
              </a:ext>
            </a:extLst>
          </p:cNvPr>
          <p:cNvSpPr txBox="1"/>
          <p:nvPr/>
        </p:nvSpPr>
        <p:spPr>
          <a:xfrm>
            <a:off x="2588482" y="4739220"/>
            <a:ext cx="6038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Open API</a:t>
            </a:r>
            <a:r>
              <a:rPr lang="ko-KR" altLang="en-US" sz="1600" dirty="0"/>
              <a:t>를 활용한 스마트 웹</a:t>
            </a:r>
            <a:r>
              <a:rPr lang="en-US" altLang="ko-KR" sz="1600" dirty="0"/>
              <a:t>&amp;</a:t>
            </a:r>
            <a:r>
              <a:rPr lang="ko-KR" altLang="en-US" sz="1600" dirty="0"/>
              <a:t>앱 콘텐츠 실무 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3" y="0"/>
            <a:ext cx="6823227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33714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spc="-300" dirty="0" smtClean="0">
                  <a:solidFill>
                    <a:schemeClr val="accent4"/>
                  </a:solidFill>
                </a:rPr>
                <a:t>수행 결과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– </a:t>
              </a:r>
              <a:r>
                <a:rPr lang="ko-KR" altLang="en-US" sz="3800" spc="-300" dirty="0" err="1" smtClean="0">
                  <a:solidFill>
                    <a:schemeClr val="accent4"/>
                  </a:solidFill>
                </a:rPr>
                <a:t>목업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8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33128B-6256-CAFF-052E-D8C5A545AEDA}"/>
              </a:ext>
            </a:extLst>
          </p:cNvPr>
          <p:cNvSpPr/>
          <p:nvPr/>
        </p:nvSpPr>
        <p:spPr>
          <a:xfrm>
            <a:off x="0" y="0"/>
            <a:ext cx="274875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346693" y="2444115"/>
            <a:ext cx="2055371" cy="1969770"/>
            <a:chOff x="901700" y="2721114"/>
            <a:chExt cx="2055371" cy="19697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DFD8C7"/>
                  </a:solidFill>
                  <a:latin typeface="+mj-lt"/>
                </a:rPr>
                <a:t>Part 4</a:t>
              </a:r>
              <a:endParaRPr lang="ko-KR" altLang="en-US" sz="4400" dirty="0">
                <a:solidFill>
                  <a:srgbClr val="DFD8C7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 smtClean="0">
                  <a:solidFill>
                    <a:srgbClr val="DFD8C7"/>
                  </a:solidFill>
                </a:rPr>
                <a:t>소감</a:t>
              </a:r>
              <a:endParaRPr lang="en-US" altLang="ko-KR" sz="3600" spc="-300" dirty="0" smtClean="0">
                <a:solidFill>
                  <a:srgbClr val="DFD8C7"/>
                </a:solidFill>
              </a:endParaRPr>
            </a:p>
            <a:p>
              <a:pPr algn="ctr"/>
              <a:r>
                <a:rPr lang="ko-KR" altLang="en-US" sz="3600" spc="-300" dirty="0" smtClean="0">
                  <a:solidFill>
                    <a:srgbClr val="DFD8C7"/>
                  </a:solidFill>
                </a:rPr>
                <a:t>자체평가</a:t>
              </a:r>
              <a:endParaRPr lang="ko-KR" altLang="en-US" sz="3600" spc="-300" dirty="0">
                <a:solidFill>
                  <a:srgbClr val="DFD8C7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4500" y="1955800"/>
            <a:ext cx="80842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프로젝트를 통해 기획과 구현에서 어려움을 겪었습니다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향후에는 </a:t>
            </a:r>
            <a:r>
              <a:rPr lang="ko-KR" altLang="en-US" dirty="0"/>
              <a:t>초기 </a:t>
            </a:r>
            <a:r>
              <a:rPr lang="ko-KR" altLang="en-US" dirty="0" smtClean="0"/>
              <a:t>기획을 탄탄히 하여 </a:t>
            </a:r>
            <a:r>
              <a:rPr lang="ko-KR" altLang="en-US" dirty="0"/>
              <a:t>수정을 최소화하고</a:t>
            </a:r>
            <a:r>
              <a:rPr lang="en-US" altLang="ko-KR" dirty="0" smtClean="0"/>
              <a:t>,</a:t>
            </a:r>
          </a:p>
          <a:p>
            <a:r>
              <a:rPr lang="ko-KR" altLang="en-US" smtClean="0"/>
              <a:t>기술과 </a:t>
            </a:r>
            <a:r>
              <a:rPr lang="ko-KR" altLang="en-US" dirty="0"/>
              <a:t>디자인 부분의 부족함을 보완하기 위해 노력하겠습니다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UI/UX </a:t>
            </a:r>
            <a:r>
              <a:rPr lang="ko-KR" altLang="en-US" dirty="0"/>
              <a:t>측면에서의 어려움을 </a:t>
            </a:r>
            <a:r>
              <a:rPr lang="ko-KR" altLang="en-US" dirty="0" smtClean="0"/>
              <a:t>느꼈습니다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페이지를 </a:t>
            </a:r>
            <a:r>
              <a:rPr lang="ko-KR" altLang="en-US" dirty="0"/>
              <a:t>단순히 만드는 것이 아니라 사용자 경험과 디자인을 고려하는 </a:t>
            </a:r>
            <a:r>
              <a:rPr lang="ko-KR" altLang="en-US" dirty="0" smtClean="0"/>
              <a:t>것이</a:t>
            </a:r>
            <a:endParaRPr lang="en-US" altLang="ko-KR" dirty="0" smtClean="0"/>
          </a:p>
          <a:p>
            <a:r>
              <a:rPr lang="ko-KR" altLang="en-US" dirty="0" smtClean="0"/>
              <a:t>중요하다는 </a:t>
            </a:r>
            <a:r>
              <a:rPr lang="ko-KR" altLang="en-US" dirty="0"/>
              <a:t>것을 깨달았습니다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앞으로는 </a:t>
            </a:r>
            <a:r>
              <a:rPr lang="ko-KR" altLang="en-US" dirty="0"/>
              <a:t>사용자들의 편의성과 만족도를 고려하여 보다 완성도 높은 </a:t>
            </a:r>
            <a:r>
              <a:rPr lang="ko-KR" altLang="en-US" dirty="0" smtClean="0"/>
              <a:t>페이지를</a:t>
            </a:r>
            <a:endParaRPr lang="en-US" altLang="ko-KR" dirty="0" smtClean="0"/>
          </a:p>
          <a:p>
            <a:r>
              <a:rPr lang="ko-KR" altLang="en-US" dirty="0" smtClean="0"/>
              <a:t>제작하겠습니다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33128B-6256-CAFF-052E-D8C5A545AEDA}"/>
              </a:ext>
            </a:extLst>
          </p:cNvPr>
          <p:cNvSpPr/>
          <p:nvPr/>
        </p:nvSpPr>
        <p:spPr>
          <a:xfrm>
            <a:off x="0" y="0"/>
            <a:ext cx="274875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35659" y="405443"/>
            <a:ext cx="1877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C3C1C4"/>
                </a:solidFill>
                <a:latin typeface="+mj-lt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6D3768-DE4D-51B3-5FDF-E5C4A37B40D4}"/>
              </a:ext>
            </a:extLst>
          </p:cNvPr>
          <p:cNvCxnSpPr>
            <a:cxnSpLocks/>
          </p:cNvCxnSpPr>
          <p:nvPr/>
        </p:nvCxnSpPr>
        <p:spPr>
          <a:xfrm>
            <a:off x="358376" y="1625583"/>
            <a:ext cx="2032005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728A93-03BC-6C30-D136-05205359F0F4}"/>
              </a:ext>
            </a:extLst>
          </p:cNvPr>
          <p:cNvCxnSpPr>
            <a:cxnSpLocks/>
          </p:cNvCxnSpPr>
          <p:nvPr/>
        </p:nvCxnSpPr>
        <p:spPr>
          <a:xfrm>
            <a:off x="3514248" y="3744546"/>
            <a:ext cx="7015036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AD1010-6DC9-4526-A055-4240BB513443}"/>
              </a:ext>
            </a:extLst>
          </p:cNvPr>
          <p:cNvSpPr/>
          <p:nvPr/>
        </p:nvSpPr>
        <p:spPr>
          <a:xfrm>
            <a:off x="5636738" y="3345391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109E82-656D-825A-6853-D5A2B651F457}"/>
              </a:ext>
            </a:extLst>
          </p:cNvPr>
          <p:cNvSpPr/>
          <p:nvPr/>
        </p:nvSpPr>
        <p:spPr>
          <a:xfrm>
            <a:off x="3482760" y="3345389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FEFDD0-951D-57DA-30F9-C639CE1CC5EB}"/>
              </a:ext>
            </a:extLst>
          </p:cNvPr>
          <p:cNvSpPr/>
          <p:nvPr/>
        </p:nvSpPr>
        <p:spPr>
          <a:xfrm>
            <a:off x="9944693" y="3398860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04</a:t>
            </a:r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96F470-035C-FA41-8A2B-4A736C235429}"/>
              </a:ext>
            </a:extLst>
          </p:cNvPr>
          <p:cNvSpPr/>
          <p:nvPr/>
        </p:nvSpPr>
        <p:spPr>
          <a:xfrm>
            <a:off x="7790716" y="3345391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F9DFF6-E237-AC74-8931-501E8B180532}"/>
              </a:ext>
            </a:extLst>
          </p:cNvPr>
          <p:cNvSpPr txBox="1"/>
          <p:nvPr/>
        </p:nvSpPr>
        <p:spPr>
          <a:xfrm>
            <a:off x="4080537" y="175066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5B52-C99C-9EE5-7177-D6301E5D8978}"/>
              </a:ext>
            </a:extLst>
          </p:cNvPr>
          <p:cNvSpPr txBox="1"/>
          <p:nvPr/>
        </p:nvSpPr>
        <p:spPr>
          <a:xfrm>
            <a:off x="6489665" y="4491491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UI/UX</a:t>
            </a:r>
            <a:r>
              <a:rPr lang="ko-KR" altLang="en-US" dirty="0"/>
              <a:t> </a:t>
            </a:r>
            <a:r>
              <a:rPr lang="ko-KR" altLang="en-US" dirty="0" smtClean="0"/>
              <a:t> 설계 및 </a:t>
            </a:r>
            <a:r>
              <a:rPr lang="ko-KR" altLang="en-US" dirty="0" smtClean="0"/>
              <a:t>디자인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6E270C-68EF-101B-8530-7048783F1A7D}"/>
              </a:ext>
            </a:extLst>
          </p:cNvPr>
          <p:cNvSpPr txBox="1"/>
          <p:nvPr/>
        </p:nvSpPr>
        <p:spPr>
          <a:xfrm>
            <a:off x="8231594" y="1750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수행결과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4D2909-6E07-D369-BDF0-F60BD6C0BCB9}"/>
              </a:ext>
            </a:extLst>
          </p:cNvPr>
          <p:cNvSpPr txBox="1"/>
          <p:nvPr/>
        </p:nvSpPr>
        <p:spPr>
          <a:xfrm>
            <a:off x="9880326" y="490698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소감 및 자체평가</a:t>
            </a:r>
            <a:endParaRPr lang="ko-KR" altLang="en-US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8EFEAF9-4DC7-3D26-B71D-ADB91D6A73BB}"/>
              </a:ext>
            </a:extLst>
          </p:cNvPr>
          <p:cNvCxnSpPr>
            <a:cxnSpLocks/>
            <a:stCxn id="23" idx="4"/>
            <a:endCxn id="32" idx="1"/>
          </p:cNvCxnSpPr>
          <p:nvPr/>
        </p:nvCxnSpPr>
        <p:spPr>
          <a:xfrm rot="16200000" flipH="1">
            <a:off x="6072818" y="4259310"/>
            <a:ext cx="430766" cy="4029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AB6EFF6-11FA-752A-B899-E66829E4CA51}"/>
              </a:ext>
            </a:extLst>
          </p:cNvPr>
          <p:cNvCxnSpPr>
            <a:cxnSpLocks/>
            <a:stCxn id="26" idx="1"/>
            <a:endCxn id="33" idx="1"/>
          </p:cNvCxnSpPr>
          <p:nvPr/>
        </p:nvCxnSpPr>
        <p:spPr>
          <a:xfrm rot="5400000" flipH="1" flipV="1">
            <a:off x="7306124" y="2551723"/>
            <a:ext cx="1541864" cy="309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35C063A-D9FB-3207-B9F3-87BA3E229009}"/>
              </a:ext>
            </a:extLst>
          </p:cNvPr>
          <p:cNvCxnSpPr>
            <a:stCxn id="25" idx="3"/>
            <a:endCxn id="34" idx="1"/>
          </p:cNvCxnSpPr>
          <p:nvPr/>
        </p:nvCxnSpPr>
        <p:spPr>
          <a:xfrm rot="5400000">
            <a:off x="9516113" y="4531272"/>
            <a:ext cx="924597" cy="196169"/>
          </a:xfrm>
          <a:prstGeom prst="bentConnector4">
            <a:avLst>
              <a:gd name="adj1" fmla="val 32886"/>
              <a:gd name="adj2" fmla="val 21653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4DCAC3B-F9C5-535A-84D3-D126AEE2C7E2}"/>
              </a:ext>
            </a:extLst>
          </p:cNvPr>
          <p:cNvCxnSpPr>
            <a:stCxn id="24" idx="1"/>
            <a:endCxn id="30" idx="1"/>
          </p:cNvCxnSpPr>
          <p:nvPr/>
        </p:nvCxnSpPr>
        <p:spPr>
          <a:xfrm rot="5400000" flipH="1" flipV="1">
            <a:off x="3076618" y="2473273"/>
            <a:ext cx="1541862" cy="4659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811988" cy="1415772"/>
            <a:chOff x="901700" y="2721114"/>
            <a:chExt cx="2811988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811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8858" y="109448"/>
            <a:ext cx="12039600" cy="677108"/>
            <a:chOff x="152400" y="226964"/>
            <a:chExt cx="12039600" cy="677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520687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spc="-300" dirty="0" smtClean="0">
                  <a:solidFill>
                    <a:schemeClr val="accent4"/>
                  </a:solidFill>
                </a:rPr>
                <a:t>프로젝트 개요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-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기획 목적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706320" y="1951672"/>
            <a:ext cx="66178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오설록</a:t>
            </a:r>
            <a:r>
              <a:rPr lang="ko-KR" altLang="en-US" sz="2400" b="1" dirty="0"/>
              <a:t> 티 하우스 </a:t>
            </a:r>
            <a:r>
              <a:rPr lang="en-US" altLang="ko-KR" sz="2400" b="1" dirty="0"/>
              <a:t>: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녹차 제품으로 유명한 </a:t>
            </a:r>
            <a:r>
              <a:rPr lang="ko-KR" altLang="en-US" dirty="0" err="1"/>
              <a:t>오설록이</a:t>
            </a:r>
            <a:r>
              <a:rPr lang="ko-KR" altLang="en-US" dirty="0"/>
              <a:t> 만든 티 카페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제품 중심의 기존  홈페이지를 간단한 </a:t>
            </a:r>
            <a:r>
              <a:rPr lang="ko-KR" altLang="en-US" dirty="0" err="1"/>
              <a:t>오설록의</a:t>
            </a:r>
            <a:r>
              <a:rPr lang="ko-KR" altLang="en-US" dirty="0"/>
              <a:t> 설명과 티 하우스의 내용이 담긴 랜딩페이지로 재구성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우리나라 전통 차 문화를 즐길 수 있는 티 하우스를 소개하며 차를 활용한 다양한 음료와 디저트를 즐길 수 </a:t>
            </a:r>
            <a:r>
              <a:rPr lang="ko-KR" altLang="en-US" dirty="0" smtClean="0"/>
              <a:t>있음 </a:t>
            </a:r>
            <a:r>
              <a:rPr lang="ko-KR" altLang="en-US" dirty="0"/>
              <a:t>강조하여 더 풍부하고 특별한 차의 세계를 소개하고자 함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EA1627-71F6-8B81-2EF6-AA21F785B340}"/>
              </a:ext>
            </a:extLst>
          </p:cNvPr>
          <p:cNvGrpSpPr/>
          <p:nvPr/>
        </p:nvGrpSpPr>
        <p:grpSpPr>
          <a:xfrm>
            <a:off x="867834" y="1651603"/>
            <a:ext cx="3517460" cy="3631746"/>
            <a:chOff x="1067859" y="819497"/>
            <a:chExt cx="3517460" cy="3631746"/>
          </a:xfrm>
        </p:grpSpPr>
        <p:pic>
          <p:nvPicPr>
            <p:cNvPr id="2" name="그림 1" descr="텍스트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F40284C2-4E54-D16F-954C-7936D17B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59" y="819497"/>
              <a:ext cx="3517460" cy="36317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8D6DA6-7882-BABE-0595-2C8FFD1C9055}"/>
                </a:ext>
              </a:extLst>
            </p:cNvPr>
            <p:cNvSpPr txBox="1"/>
            <p:nvPr/>
          </p:nvSpPr>
          <p:spPr>
            <a:xfrm>
              <a:off x="2036950" y="4081911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TEA HOUSE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4075155" cy="1415772"/>
            <a:chOff x="901700" y="2721114"/>
            <a:chExt cx="4075155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4075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UI/UX</a:t>
              </a:r>
              <a:r>
                <a:rPr lang="ko-KR" altLang="en-US" sz="3600" spc="-300" dirty="0" smtClean="0"/>
                <a:t>설계 및 디자인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3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582BF218-E738-0F8A-E6E9-9CF04E8E3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2136"/>
              </p:ext>
            </p:extLst>
          </p:nvPr>
        </p:nvGraphicFramePr>
        <p:xfrm>
          <a:off x="1006582" y="1432727"/>
          <a:ext cx="10178836" cy="45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424">
                  <a:extLst>
                    <a:ext uri="{9D8B030D-6E8A-4147-A177-3AD203B41FA5}">
                      <a16:colId xmlns:a16="http://schemas.microsoft.com/office/drawing/2014/main" val="221741354"/>
                    </a:ext>
                  </a:extLst>
                </a:gridCol>
                <a:gridCol w="7727412">
                  <a:extLst>
                    <a:ext uri="{9D8B030D-6E8A-4147-A177-3AD203B41FA5}">
                      <a16:colId xmlns:a16="http://schemas.microsoft.com/office/drawing/2014/main" val="3099686732"/>
                    </a:ext>
                  </a:extLst>
                </a:gridCol>
              </a:tblGrid>
              <a:tr h="2234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208704"/>
                  </a:ext>
                </a:extLst>
              </a:tr>
              <a:tr h="2265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7089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FAEC3C-84B1-9801-E3D2-FB9B5B5E5D43}"/>
              </a:ext>
            </a:extLst>
          </p:cNvPr>
          <p:cNvGrpSpPr/>
          <p:nvPr/>
        </p:nvGrpSpPr>
        <p:grpSpPr>
          <a:xfrm>
            <a:off x="3853017" y="1745673"/>
            <a:ext cx="3746464" cy="1419994"/>
            <a:chOff x="5405688" y="1362046"/>
            <a:chExt cx="4297708" cy="1628928"/>
          </a:xfrm>
        </p:grpSpPr>
        <p:grpSp>
          <p:nvGrpSpPr>
            <p:cNvPr id="62" name="그룹 1005">
              <a:extLst>
                <a:ext uri="{FF2B5EF4-FFF2-40B4-BE49-F238E27FC236}">
                  <a16:creationId xmlns:a16="http://schemas.microsoft.com/office/drawing/2014/main" id="{DAF4807C-24A2-B112-9197-B54B3C6DC412}"/>
                </a:ext>
              </a:extLst>
            </p:cNvPr>
            <p:cNvGrpSpPr/>
            <p:nvPr/>
          </p:nvGrpSpPr>
          <p:grpSpPr>
            <a:xfrm>
              <a:off x="7199390" y="1866555"/>
              <a:ext cx="710304" cy="845688"/>
              <a:chOff x="7137291" y="2961940"/>
              <a:chExt cx="710304" cy="845688"/>
            </a:xfrm>
          </p:grpSpPr>
          <p:pic>
            <p:nvPicPr>
              <p:cNvPr id="69" name="Object 12">
                <a:extLst>
                  <a:ext uri="{FF2B5EF4-FFF2-40B4-BE49-F238E27FC236}">
                    <a16:creationId xmlns:a16="http://schemas.microsoft.com/office/drawing/2014/main" id="{3CA46140-9872-8E19-7B5C-1AEAED632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37291" y="2961940"/>
                <a:ext cx="710304" cy="845688"/>
              </a:xfrm>
              <a:prstGeom prst="rect">
                <a:avLst/>
              </a:prstGeom>
            </p:spPr>
          </p:pic>
        </p:grpSp>
        <p:grpSp>
          <p:nvGrpSpPr>
            <p:cNvPr id="63" name="그룹 1006">
              <a:extLst>
                <a:ext uri="{FF2B5EF4-FFF2-40B4-BE49-F238E27FC236}">
                  <a16:creationId xmlns:a16="http://schemas.microsoft.com/office/drawing/2014/main" id="{7219B0B3-4475-3E8B-A163-927C614DE1FD}"/>
                </a:ext>
              </a:extLst>
            </p:cNvPr>
            <p:cNvGrpSpPr/>
            <p:nvPr/>
          </p:nvGrpSpPr>
          <p:grpSpPr>
            <a:xfrm>
              <a:off x="8655198" y="1866555"/>
              <a:ext cx="682416" cy="845688"/>
              <a:chOff x="8593099" y="2961940"/>
              <a:chExt cx="682416" cy="845688"/>
            </a:xfrm>
          </p:grpSpPr>
          <p:pic>
            <p:nvPicPr>
              <p:cNvPr id="68" name="Object 15">
                <a:extLst>
                  <a:ext uri="{FF2B5EF4-FFF2-40B4-BE49-F238E27FC236}">
                    <a16:creationId xmlns:a16="http://schemas.microsoft.com/office/drawing/2014/main" id="{ED477DE3-3809-750C-0671-27DBDFBE7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93099" y="2961940"/>
                <a:ext cx="682416" cy="845688"/>
              </a:xfrm>
              <a:prstGeom prst="rect">
                <a:avLst/>
              </a:prstGeom>
            </p:spPr>
          </p:pic>
        </p:grpSp>
        <p:grpSp>
          <p:nvGrpSpPr>
            <p:cNvPr id="64" name="그룹 1007">
              <a:extLst>
                <a:ext uri="{FF2B5EF4-FFF2-40B4-BE49-F238E27FC236}">
                  <a16:creationId xmlns:a16="http://schemas.microsoft.com/office/drawing/2014/main" id="{E885135E-19A0-5605-85A0-6CB74AB9C473}"/>
                </a:ext>
              </a:extLst>
            </p:cNvPr>
            <p:cNvGrpSpPr/>
            <p:nvPr/>
          </p:nvGrpSpPr>
          <p:grpSpPr>
            <a:xfrm>
              <a:off x="5765653" y="1866555"/>
              <a:ext cx="682416" cy="845688"/>
              <a:chOff x="5703554" y="2961940"/>
              <a:chExt cx="682416" cy="845688"/>
            </a:xfrm>
          </p:grpSpPr>
          <p:pic>
            <p:nvPicPr>
              <p:cNvPr id="67" name="Object 18">
                <a:extLst>
                  <a:ext uri="{FF2B5EF4-FFF2-40B4-BE49-F238E27FC236}">
                    <a16:creationId xmlns:a16="http://schemas.microsoft.com/office/drawing/2014/main" id="{BA7CAD55-594C-1198-F6E5-21BE565F2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03554" y="2961940"/>
                <a:ext cx="682416" cy="845688"/>
              </a:xfrm>
              <a:prstGeom prst="rect">
                <a:avLst/>
              </a:prstGeom>
            </p:spPr>
          </p:pic>
        </p:grpSp>
        <p:grpSp>
          <p:nvGrpSpPr>
            <p:cNvPr id="65" name="그룹 1008">
              <a:extLst>
                <a:ext uri="{FF2B5EF4-FFF2-40B4-BE49-F238E27FC236}">
                  <a16:creationId xmlns:a16="http://schemas.microsoft.com/office/drawing/2014/main" id="{A34DABD9-4088-2F05-56D1-AE9947D5C110}"/>
                </a:ext>
              </a:extLst>
            </p:cNvPr>
            <p:cNvGrpSpPr/>
            <p:nvPr/>
          </p:nvGrpSpPr>
          <p:grpSpPr>
            <a:xfrm>
              <a:off x="5405688" y="1362046"/>
              <a:ext cx="4297708" cy="1628928"/>
              <a:chOff x="5343589" y="2457431"/>
              <a:chExt cx="4297708" cy="1628928"/>
            </a:xfrm>
          </p:grpSpPr>
          <p:pic>
            <p:nvPicPr>
              <p:cNvPr id="66" name="Object 21">
                <a:extLst>
                  <a:ext uri="{FF2B5EF4-FFF2-40B4-BE49-F238E27FC236}">
                    <a16:creationId xmlns:a16="http://schemas.microsoft.com/office/drawing/2014/main" id="{6F36D30B-D03B-4320-AD1A-7937F8E1C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43589" y="2457431"/>
                <a:ext cx="4297708" cy="1628928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A57018D-068E-28E1-AC09-CAD0ECEC9AC6}"/>
              </a:ext>
            </a:extLst>
          </p:cNvPr>
          <p:cNvGrpSpPr/>
          <p:nvPr/>
        </p:nvGrpSpPr>
        <p:grpSpPr>
          <a:xfrm>
            <a:off x="3267235" y="3617627"/>
            <a:ext cx="6677637" cy="2164826"/>
            <a:chOff x="3267235" y="3363627"/>
            <a:chExt cx="6677637" cy="2164826"/>
          </a:xfrm>
        </p:grpSpPr>
        <p:pic>
          <p:nvPicPr>
            <p:cNvPr id="73" name="Object 29">
              <a:extLst>
                <a:ext uri="{FF2B5EF4-FFF2-40B4-BE49-F238E27FC236}">
                  <a16:creationId xmlns:a16="http://schemas.microsoft.com/office/drawing/2014/main" id="{A294B702-64DD-1DCF-9475-E4DB6D831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3831" y="3363627"/>
              <a:ext cx="4581041" cy="2164826"/>
            </a:xfrm>
            <a:prstGeom prst="rect">
              <a:avLst/>
            </a:prstGeom>
          </p:spPr>
        </p:pic>
        <p:pic>
          <p:nvPicPr>
            <p:cNvPr id="75" name="Object 36">
              <a:extLst>
                <a:ext uri="{FF2B5EF4-FFF2-40B4-BE49-F238E27FC236}">
                  <a16:creationId xmlns:a16="http://schemas.microsoft.com/office/drawing/2014/main" id="{2572E158-FA06-40D5-D47A-33FA5EFF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235" y="3714201"/>
              <a:ext cx="3887270" cy="163265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670728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 smtClean="0">
                  <a:solidFill>
                    <a:schemeClr val="accent4"/>
                  </a:solidFill>
                </a:rPr>
                <a:t>UI/UX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설계 및 디자인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–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개발 정보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50" y="4119000"/>
            <a:ext cx="772828" cy="1159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351" y="2089079"/>
            <a:ext cx="3214527" cy="7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18338" y="2968604"/>
            <a:ext cx="4556489" cy="2162196"/>
            <a:chOff x="1003941" y="2229586"/>
            <a:chExt cx="4556489" cy="21621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CE603-BBAE-8EC9-D3E2-55BE5D0ACD44}"/>
                </a:ext>
              </a:extLst>
            </p:cNvPr>
            <p:cNvSpPr txBox="1"/>
            <p:nvPr/>
          </p:nvSpPr>
          <p:spPr>
            <a:xfrm>
              <a:off x="1211747" y="2229586"/>
              <a:ext cx="414087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b="1" i="0" dirty="0" smtClean="0">
                  <a:effectLst/>
                  <a:latin typeface="Söhne"/>
                </a:rPr>
                <a:t>사용자 중심의 일관된 </a:t>
              </a:r>
              <a:r>
                <a:rPr lang="ko-KR" altLang="en-US" sz="2400" b="1" i="0" dirty="0">
                  <a:effectLst/>
                  <a:latin typeface="Söhne"/>
                </a:rPr>
                <a:t>웹 </a:t>
              </a:r>
              <a:r>
                <a:rPr lang="ko-KR" altLang="en-US" sz="2400" b="1" i="0" dirty="0" smtClean="0">
                  <a:effectLst/>
                  <a:latin typeface="Söhne"/>
                </a:rPr>
                <a:t>경험</a:t>
              </a:r>
              <a:endParaRPr lang="en-US" altLang="ko-KR" sz="2400" b="1" i="0" dirty="0">
                <a:effectLst/>
                <a:latin typeface="Söhne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3941" y="3191453"/>
              <a:ext cx="4556489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화면 </a:t>
              </a:r>
              <a:r>
                <a:rPr lang="ko-KR" altLang="en-US" dirty="0">
                  <a:solidFill>
                    <a:srgbClr val="374151"/>
                  </a:solidFill>
                  <a:latin typeface="Söhne"/>
                </a:rPr>
                <a:t>크기에 따라 요소들이 유연하게 </a:t>
              </a:r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조절</a:t>
              </a:r>
              <a:r>
                <a:rPr lang="en-US" altLang="ko-KR" dirty="0" smtClean="0">
                  <a:solidFill>
                    <a:srgbClr val="374151"/>
                  </a:solidFill>
                  <a:latin typeface="Söhne"/>
                </a:rPr>
                <a:t>,</a:t>
              </a:r>
            </a:p>
            <a:p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사용자가 각 디바이스에서 일관된 경험을</a:t>
              </a:r>
              <a:endParaRPr lang="en-US" altLang="ko-KR" dirty="0" smtClean="0">
                <a:solidFill>
                  <a:srgbClr val="374151"/>
                </a:solidFill>
                <a:latin typeface="Söhne"/>
              </a:endParaRPr>
            </a:p>
            <a:p>
              <a:pPr algn="ctr"/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누릴 </a:t>
              </a:r>
              <a:r>
                <a:rPr lang="ko-KR" altLang="en-US" dirty="0">
                  <a:solidFill>
                    <a:srgbClr val="374151"/>
                  </a:solidFill>
                  <a:latin typeface="Söhne"/>
                </a:rPr>
                <a:t>수 있도록 제작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75087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/>
                <a:t>UI/UX</a:t>
              </a:r>
              <a:r>
                <a:rPr lang="ko-KR" altLang="en-US" sz="3800" spc="-300" dirty="0"/>
                <a:t>설계 및 </a:t>
              </a:r>
              <a:r>
                <a:rPr lang="ko-KR" altLang="en-US" sz="3800" spc="-300" dirty="0" smtClean="0"/>
                <a:t>디자인 </a:t>
              </a:r>
              <a:r>
                <a:rPr lang="en-US" altLang="ko-KR" sz="3800" spc="-300" dirty="0" smtClean="0"/>
                <a:t>– </a:t>
              </a:r>
              <a:r>
                <a:rPr lang="ko-KR" altLang="en-US" sz="3800" spc="-300" dirty="0" smtClean="0"/>
                <a:t>와이어 프레임</a:t>
              </a:r>
              <a:endParaRPr lang="ko-KR" altLang="en-US" sz="3800" spc="-3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" y="1650222"/>
            <a:ext cx="3815762" cy="12213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2" y="1650222"/>
            <a:ext cx="2444699" cy="11830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5515" y="128655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23192" y="125578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51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99388" y="97573"/>
            <a:ext cx="12054348" cy="677108"/>
            <a:chOff x="152400" y="226964"/>
            <a:chExt cx="12039600" cy="6771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70513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/>
                <a:t>UI/UX</a:t>
              </a:r>
              <a:r>
                <a:rPr lang="ko-KR" altLang="en-US" sz="3800" spc="-300" dirty="0"/>
                <a:t>설계 및 </a:t>
              </a:r>
              <a:r>
                <a:rPr lang="ko-KR" altLang="en-US" sz="3800" spc="-300" dirty="0" smtClean="0"/>
                <a:t>디자인 </a:t>
              </a:r>
              <a:r>
                <a:rPr lang="en-US" altLang="ko-KR" sz="3800" spc="-300" dirty="0" smtClean="0"/>
                <a:t>– </a:t>
              </a:r>
              <a:r>
                <a:rPr lang="ko-KR" altLang="en-US" sz="3800" spc="-300" dirty="0" smtClean="0"/>
                <a:t>가이드 라인</a:t>
              </a:r>
              <a:endParaRPr lang="ko-KR" altLang="en-US" sz="3800" spc="-3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1417488" y="1732694"/>
            <a:ext cx="4708246" cy="4757146"/>
            <a:chOff x="654463" y="1434587"/>
            <a:chExt cx="5004254" cy="5056228"/>
          </a:xfrm>
        </p:grpSpPr>
        <p:grpSp>
          <p:nvGrpSpPr>
            <p:cNvPr id="19" name="그룹 18"/>
            <p:cNvGrpSpPr/>
            <p:nvPr/>
          </p:nvGrpSpPr>
          <p:grpSpPr>
            <a:xfrm>
              <a:off x="654463" y="3290032"/>
              <a:ext cx="4994636" cy="1440000"/>
              <a:chOff x="654463" y="3290032"/>
              <a:chExt cx="4994636" cy="1440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FF5167-02CE-4252-B4D1-E2484223B8D8}"/>
                  </a:ext>
                </a:extLst>
              </p:cNvPr>
              <p:cNvSpPr txBox="1"/>
              <p:nvPr/>
            </p:nvSpPr>
            <p:spPr>
              <a:xfrm>
                <a:off x="4377597" y="3825366"/>
                <a:ext cx="1271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#E5E0D2</a:t>
                </a: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654463" y="3290032"/>
                <a:ext cx="3523836" cy="1440000"/>
                <a:chOff x="8529795" y="3033021"/>
                <a:chExt cx="3523836" cy="1440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19343D4-9148-4818-A634-5C1B567F8E40}"/>
                    </a:ext>
                  </a:extLst>
                </p:cNvPr>
                <p:cNvSpPr/>
                <p:nvPr/>
              </p:nvSpPr>
              <p:spPr>
                <a:xfrm>
                  <a:off x="8789510" y="3393021"/>
                  <a:ext cx="3264121" cy="720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 descr="도자기, 꽃병, 머그잔, 벽이(가) 표시된 사진&#10;&#10;자동 생성된 설명">
                  <a:extLst>
                    <a:ext uri="{FF2B5EF4-FFF2-40B4-BE49-F238E27FC236}">
                      <a16:creationId xmlns:a16="http://schemas.microsoft.com/office/drawing/2014/main" id="{26D24302-0D13-C53E-B6B4-4AFF27B1E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9795" y="3033021"/>
                  <a:ext cx="1440000" cy="14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/>
            <p:cNvGrpSpPr/>
            <p:nvPr/>
          </p:nvGrpSpPr>
          <p:grpSpPr>
            <a:xfrm>
              <a:off x="654463" y="5050815"/>
              <a:ext cx="5004254" cy="1440000"/>
              <a:chOff x="654463" y="5050815"/>
              <a:chExt cx="5004254" cy="144000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B6D882-59BB-4281-A318-FD9CA47DE538}"/>
                  </a:ext>
                </a:extLst>
              </p:cNvPr>
              <p:cNvSpPr txBox="1"/>
              <p:nvPr/>
            </p:nvSpPr>
            <p:spPr>
              <a:xfrm>
                <a:off x="4377597" y="5586149"/>
                <a:ext cx="1281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#7C7C7A</a:t>
                </a:r>
                <a:endParaRPr lang="ko-KR" altLang="en-US" sz="1400" dirty="0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54463" y="5050815"/>
                <a:ext cx="3523836" cy="1440000"/>
                <a:chOff x="8526570" y="1066171"/>
                <a:chExt cx="3523836" cy="1440000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F67AFFEB-4186-4001-A87D-CBE93A6FA505}"/>
                    </a:ext>
                  </a:extLst>
                </p:cNvPr>
                <p:cNvSpPr/>
                <p:nvPr/>
              </p:nvSpPr>
              <p:spPr>
                <a:xfrm>
                  <a:off x="8798564" y="1426171"/>
                  <a:ext cx="3251842" cy="72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" name="그림 10" descr="트뤼플, 음식, 지상이(가) 표시된 사진&#10;&#10;자동 생성된 설명">
                  <a:extLst>
                    <a:ext uri="{FF2B5EF4-FFF2-40B4-BE49-F238E27FC236}">
                      <a16:creationId xmlns:a16="http://schemas.microsoft.com/office/drawing/2014/main" id="{0C47BB00-1788-79DD-4F90-9D957C154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6570" y="1066171"/>
                  <a:ext cx="1440000" cy="14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그룹 17"/>
            <p:cNvGrpSpPr/>
            <p:nvPr/>
          </p:nvGrpSpPr>
          <p:grpSpPr>
            <a:xfrm>
              <a:off x="654463" y="1434587"/>
              <a:ext cx="4928913" cy="1440000"/>
              <a:chOff x="654463" y="1434587"/>
              <a:chExt cx="4928913" cy="144000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54463" y="1434587"/>
                <a:ext cx="3523837" cy="1440000"/>
                <a:chOff x="8529795" y="1353474"/>
                <a:chExt cx="3523837" cy="144000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6FF1298-7AC9-429F-AE7F-5787CEE2B979}"/>
                    </a:ext>
                  </a:extLst>
                </p:cNvPr>
                <p:cNvSpPr/>
                <p:nvPr/>
              </p:nvSpPr>
              <p:spPr>
                <a:xfrm>
                  <a:off x="8798564" y="1713474"/>
                  <a:ext cx="3255068" cy="720000"/>
                </a:xfrm>
                <a:prstGeom prst="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 descr="바위, 돌, 건물, 자연이(가) 표시된 사진&#10;&#10;자동 생성된 설명">
                  <a:extLst>
                    <a:ext uri="{FF2B5EF4-FFF2-40B4-BE49-F238E27FC236}">
                      <a16:creationId xmlns:a16="http://schemas.microsoft.com/office/drawing/2014/main" id="{32FFDBDC-E0A0-26AA-F11D-5C30A90B7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9795" y="1353474"/>
                  <a:ext cx="1440000" cy="1440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/>
              <p:cNvSpPr/>
              <p:nvPr/>
            </p:nvSpPr>
            <p:spPr>
              <a:xfrm>
                <a:off x="4377597" y="1969921"/>
                <a:ext cx="1205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#373430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597881" y="469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Playbill" panose="040506030A0602020202" pitchFamily="82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59" y="2932069"/>
            <a:ext cx="2586145" cy="12237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20727" y="1086363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Typography</a:t>
            </a:r>
            <a:endParaRPr lang="ko-KR" alt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2772310" y="1086363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Colors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1996059" cy="1415772"/>
            <a:chOff x="901700" y="2721114"/>
            <a:chExt cx="1996059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 smtClean="0"/>
                <a:t>수행결과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230</Words>
  <Application>Microsoft Office PowerPoint</Application>
  <PresentationFormat>와이드스크린</PresentationFormat>
  <Paragraphs>63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Adobe Fan Heiti Std B</vt:lpstr>
      <vt:lpstr>Pretendard</vt:lpstr>
      <vt:lpstr>Pretendard ExtraBold</vt:lpstr>
      <vt:lpstr>Söhne</vt:lpstr>
      <vt:lpstr>맑은 고딕</vt:lpstr>
      <vt:lpstr>Arial</vt:lpstr>
      <vt:lpstr>Montserrat Black</vt:lpstr>
      <vt:lpstr>Montserrat SemiBold</vt:lpstr>
      <vt:lpstr>Playbill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YJ</cp:lastModifiedBy>
  <cp:revision>73</cp:revision>
  <dcterms:created xsi:type="dcterms:W3CDTF">2021-10-22T06:13:27Z</dcterms:created>
  <dcterms:modified xsi:type="dcterms:W3CDTF">2024-02-08T02:55:29Z</dcterms:modified>
</cp:coreProperties>
</file>